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78" r:id="rId3"/>
    <p:sldId id="281" r:id="rId4"/>
    <p:sldId id="293" r:id="rId5"/>
    <p:sldId id="305" r:id="rId6"/>
    <p:sldId id="297" r:id="rId7"/>
    <p:sldId id="298" r:id="rId8"/>
    <p:sldId id="299" r:id="rId9"/>
    <p:sldId id="292" r:id="rId10"/>
    <p:sldId id="294" r:id="rId11"/>
    <p:sldId id="301" r:id="rId12"/>
    <p:sldId id="306" r:id="rId13"/>
    <p:sldId id="304" r:id="rId14"/>
    <p:sldId id="302" r:id="rId15"/>
    <p:sldId id="307" r:id="rId16"/>
    <p:sldId id="303" r:id="rId17"/>
    <p:sldId id="308" r:id="rId18"/>
    <p:sldId id="300" r:id="rId19"/>
    <p:sldId id="309" r:id="rId20"/>
    <p:sldId id="296" r:id="rId21"/>
    <p:sldId id="288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51" autoAdjust="0"/>
    <p:restoredTop sz="94660"/>
  </p:normalViewPr>
  <p:slideViewPr>
    <p:cSldViewPr>
      <p:cViewPr>
        <p:scale>
          <a:sx n="60" d="100"/>
          <a:sy n="60" d="100"/>
        </p:scale>
        <p:origin x="-1984" y="-1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0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823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63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143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313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88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21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47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88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463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73614-0BD6-4C51-A35C-C73E6EC2E45B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66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pubs.siam.org/doi/pdf/10.1137/0149053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pubs.siam.org/doi/pdf/10.1137/0149053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stamp/stamp.jsp?tp=&amp;arnumber=95926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stamp/stamp.jsp?tp=&amp;arnumber=95926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stamp/stamp.jsp?arnumber=1027784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stamp/stamp.jsp?arnumber=1027784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.google.de/citations?user=nRQi4O8AAAAJ&amp;hl=e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hyperlink" Target="https://ieeexplore.ieee.org/stamp/stamp.jsp?arnumber=1580791" TargetMode="External"/><Relationship Id="rId4" Type="http://schemas.openxmlformats.org/officeDocument/2006/relationships/hyperlink" Target="https://scholar.google.de/citations?user=TFx_gLQAAAAJ&amp;hl=en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stamp/stamp.jsp?arnumber=1580791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139280"/>
            <a:ext cx="9144000" cy="6247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40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Sparse and Redundant Representations </a:t>
            </a:r>
            <a:br>
              <a:rPr kumimoji="0" lang="en-US" altLang="he-IL" sz="40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</a:br>
            <a:r>
              <a:rPr kumimoji="0" lang="en-US" altLang="he-IL" sz="40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and Their Applications in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40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Signal and Image Processing </a:t>
            </a:r>
            <a:r>
              <a:rPr kumimoji="0" lang="en-US" altLang="he-IL" sz="32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/>
            </a:r>
            <a:br>
              <a:rPr kumimoji="0" lang="en-US" altLang="he-IL" sz="32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</a:br>
            <a:r>
              <a:rPr kumimoji="0" lang="en-US" altLang="he-IL" sz="320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(236862)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80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3600" b="1" dirty="0" smtClean="0">
                <a:latin typeface="Calibri" panose="020F0502020204030204" pitchFamily="34" charset="0"/>
                <a:ea typeface="Times New Roman" panose="02020603050405020304" pitchFamily="18" charset="0"/>
              </a:rPr>
              <a:t>Section 2: Uncertainty &amp; Uniqueness </a:t>
            </a:r>
            <a:br>
              <a:rPr lang="en-US" altLang="he-IL" sz="3600" b="1" dirty="0" smtClean="0">
                <a:latin typeface="Calibri" panose="020F0502020204030204" pitchFamily="34" charset="0"/>
                <a:ea typeface="Times New Roman" panose="02020603050405020304" pitchFamily="18" charset="0"/>
              </a:rPr>
            </a:br>
            <a:r>
              <a:rPr lang="en-US" altLang="he-IL" sz="3600" b="1" dirty="0" smtClean="0">
                <a:latin typeface="Calibri" panose="020F0502020204030204" pitchFamily="34" charset="0"/>
                <a:ea typeface="Times New Roman" panose="02020603050405020304" pitchFamily="18" charset="0"/>
              </a:rPr>
              <a:t>of Sparse Solutions </a:t>
            </a:r>
            <a:endParaRPr lang="en-US" altLang="he-IL" sz="3600" b="1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80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280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Winter Semester, 2018/2019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he-IL" sz="2800" b="1" dirty="0">
              <a:latin typeface="Calibri" panose="020F050202020403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800" b="1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3600" b="1" dirty="0" smtClean="0">
                <a:latin typeface="Calibri" panose="020F0502020204030204" pitchFamily="34" charset="0"/>
              </a:rPr>
              <a:t>Michael (Miki) Elad</a:t>
            </a:r>
            <a:endParaRPr kumimoji="0" lang="en-US" altLang="he-IL" sz="32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58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New Material?</a:t>
            </a:r>
            <a:endParaRPr lang="en-US" dirty="0"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9552" y="1826568"/>
            <a:ext cx="8229600" cy="3418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Why are we bothering with the Two-Ortho case?</a:t>
            </a:r>
            <a:endParaRPr lang="en-US" altLang="he-IL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It leads to elegant analysis (e.g., uncertainty theorems)</a:t>
            </a:r>
          </a:p>
          <a:p>
            <a:pPr marL="457200" marR="0" lvl="0" indent="-457200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It eases the time-frequency tension (many transforms tried to gain both worlds, Wavelet included)</a:t>
            </a:r>
            <a:endParaRPr kumimoji="0" lang="en-US" altLang="he-IL" sz="24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It provides an intuitive explanation of the notion of sparse representation – lack of sparsity in each domain, and yet very sparse when both are used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And … mostly </a:t>
            </a:r>
            <a:r>
              <a:rPr lang="en-US" altLang="he-IL" sz="2400" dirty="0">
                <a:latin typeface="Calibri" panose="020F0502020204030204" pitchFamily="34" charset="0"/>
                <a:cs typeface="Calibri" panose="020F0502020204030204" pitchFamily="34" charset="0"/>
              </a:rPr>
              <a:t>for historical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reasons</a:t>
            </a:r>
            <a:endParaRPr lang="en-US" altLang="he-IL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87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New Material?</a:t>
            </a:r>
            <a:endParaRPr lang="en-US" dirty="0"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2420888"/>
            <a:ext cx="3000400" cy="2556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It all started with this seminal paper that brought the first uncertainty principle for the Identify-Fourier </a:t>
            </a:r>
            <a:br>
              <a:rPr kumimoji="0" lang="en-US" altLang="he-IL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he-IL" sz="20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ortho</a:t>
            </a:r>
            <a:r>
              <a:rPr kumimoji="0" lang="en-US" altLang="he-IL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-representations  </a:t>
            </a:r>
          </a:p>
          <a:p>
            <a:pPr marR="0" lvl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US" alt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71500" marR="0" lvl="0" indent="-57150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US" alt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400" y="1503445"/>
            <a:ext cx="5760640" cy="934729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5192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755576" y="2132856"/>
            <a:ext cx="7344816" cy="93610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New Material?</a:t>
            </a:r>
            <a:endParaRPr lang="en-US" dirty="0"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7200" y="1677408"/>
            <a:ext cx="7859216" cy="36952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What's in it?</a:t>
            </a:r>
            <a:endParaRPr lang="en-US" altLang="he-IL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uncertainty rule we saw for the Identity-Fourier case:   		</a:t>
            </a:r>
            <a:r>
              <a:rPr lang="en-US" altLang="he-IL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	    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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≥ N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or </a:t>
            </a:r>
            <a:r>
              <a:rPr lang="en-US" altLang="he-IL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altLang="he-IL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+ </a:t>
            </a:r>
            <a:r>
              <a:rPr lang="en-US" altLang="he-IL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altLang="he-IL" sz="2400" dirty="0">
                <a:latin typeface="Calibri" panose="020F0502020204030204" pitchFamily="34" charset="0"/>
                <a:cs typeface="Calibri" panose="020F0502020204030204" pitchFamily="34" charset="0"/>
              </a:rPr>
              <a:t> ≥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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0" lang="en-US" altLang="he-IL" sz="24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US" altLang="he-IL" sz="11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A similar result for the continuum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Generalizations of the above uncertainties to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en-US" altLang="he-IL" sz="2400" baseline="-25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and other norms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Reconstruction of a signal from partial Fourier data </a:t>
            </a:r>
            <a:b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– early signs of </a:t>
            </a:r>
            <a:b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   Compressed-Sensing (CS)? 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endParaRPr lang="en-US" altLang="he-IL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8388" y="4437112"/>
            <a:ext cx="3952652" cy="641362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ounded Rectangle 6"/>
          <p:cNvSpPr/>
          <p:nvPr/>
        </p:nvSpPr>
        <p:spPr>
          <a:xfrm>
            <a:off x="272008" y="6232666"/>
            <a:ext cx="370384" cy="39604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42392" y="6232666"/>
            <a:ext cx="3455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Relevant to our stage of the course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0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New Material?</a:t>
            </a:r>
            <a:endParaRPr lang="en-US" dirty="0"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7200" y="2348880"/>
            <a:ext cx="2996919" cy="22486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More than a decade later, Donoho revisited this topic, generalized it to arbitrary two-</a:t>
            </a:r>
            <a:r>
              <a:rPr kumimoji="0" lang="en-US" altLang="he-IL" sz="20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ortho</a:t>
            </a:r>
            <a:r>
              <a:rPr kumimoji="0" lang="en-US" altLang="he-IL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bases, and augmented it with the “L</a:t>
            </a:r>
            <a:r>
              <a:rPr kumimoji="0" lang="en-US" altLang="he-IL" sz="20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kumimoji="0" lang="en-US" altLang="he-IL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story”, which we will cover later on in the </a:t>
            </a:r>
            <a:r>
              <a:rPr kumimoji="0" lang="en-US" altLang="he-IL" sz="20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couse</a:t>
            </a:r>
            <a:endParaRPr lang="en-US" altLang="he-IL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4119" y="1460376"/>
            <a:ext cx="5461281" cy="738543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8466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New Material?</a:t>
            </a:r>
            <a:endParaRPr lang="en-US" dirty="0"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63318" y="1484784"/>
            <a:ext cx="2160240" cy="22486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he-IL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Look at the impact of this paper</a:t>
            </a:r>
            <a:endParaRPr kumimoji="0" lang="en-US" altLang="he-IL" sz="28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R="0" lvl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US" altLang="he-IL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71500" marR="0" lvl="0" indent="-57150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US" altLang="he-IL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614" y="1509126"/>
            <a:ext cx="6001058" cy="46103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2984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827584" y="2132855"/>
            <a:ext cx="7488832" cy="1656185"/>
          </a:xfrm>
          <a:prstGeom prst="roundRect">
            <a:avLst>
              <a:gd name="adj" fmla="val 7942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New Material?</a:t>
            </a:r>
            <a:endParaRPr lang="en-US" dirty="0"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7200" y="1705284"/>
            <a:ext cx="7859216" cy="4064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What's in it?</a:t>
            </a:r>
            <a:endParaRPr lang="en-US" altLang="he-IL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Definition of </a:t>
            </a:r>
            <a:r>
              <a:rPr kumimoji="0" lang="en-US" altLang="he-IL" sz="24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kumimoji="0" lang="en-US" altLang="he-IL" sz="2400" b="0" i="0" u="none" strike="noStrike" cap="none" normalizeH="0" baseline="-25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and uniqueness of its solution for the [</a:t>
            </a:r>
            <a:r>
              <a:rPr kumimoji="0" lang="en-US" altLang="he-IL" sz="24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I,F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Generalizing the uncertainty to any pair of </a:t>
            </a:r>
            <a:r>
              <a:rPr kumimoji="0" lang="en-US" altLang="he-IL" sz="24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ortho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-bases by defining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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                   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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he-IL" sz="2400" dirty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+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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he-IL" sz="2400" dirty="0">
                <a:latin typeface="Calibri" panose="020F0502020204030204" pitchFamily="34" charset="0"/>
                <a:cs typeface="Calibri" panose="020F0502020204030204" pitchFamily="34" charset="0"/>
              </a:rPr>
              <a:t>≥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1+1/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0" lang="en-US" altLang="he-IL" sz="24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Showing that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altLang="he-IL" sz="2400" baseline="-25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could sometimes lead to the solution of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altLang="he-IL" sz="2400" baseline="-25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altLang="he-IL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Proving uniqueness of the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altLang="he-IL" sz="2400" baseline="-25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solution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Considering multi-scale bases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Considering random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ortho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-bases 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US" altLang="he-IL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US" altLang="he-IL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6367" y="4005064"/>
            <a:ext cx="3350129" cy="45304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31137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New Material?</a:t>
            </a:r>
            <a:endParaRPr lang="en-US" dirty="0"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1855350"/>
            <a:ext cx="3413693" cy="1325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One of the immediate follow-up papers is this one … which improved both the uncertainty and the L</a:t>
            </a:r>
            <a:r>
              <a:rPr lang="en-US" altLang="he-IL" sz="2000" baseline="-25000" dirty="0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alt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guarantee bounds</a:t>
            </a:r>
            <a:endParaRPr kumimoji="0" lang="en-US" altLang="he-IL" sz="20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3693" y="1352466"/>
            <a:ext cx="5416828" cy="718221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872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827584" y="2132855"/>
            <a:ext cx="7488832" cy="1201077"/>
          </a:xfrm>
          <a:prstGeom prst="roundRect">
            <a:avLst>
              <a:gd name="adj" fmla="val 7942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New Material?</a:t>
            </a:r>
            <a:endParaRPr lang="en-US" dirty="0"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7200" y="1700808"/>
            <a:ext cx="7859216" cy="1633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What's in it?</a:t>
            </a:r>
            <a:endParaRPr lang="en-US" altLang="he-IL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Improving the uncertainty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rule for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general pairs of </a:t>
            </a:r>
            <a:r>
              <a:rPr kumimoji="0" lang="en-US" altLang="he-IL" sz="24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ortho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-bases to:                    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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he-IL" sz="2400" dirty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+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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he-IL" sz="2400" dirty="0">
                <a:latin typeface="Calibri" panose="020F0502020204030204" pitchFamily="34" charset="0"/>
                <a:cs typeface="Calibri" panose="020F0502020204030204" pitchFamily="34" charset="0"/>
              </a:rPr>
              <a:t>≥ 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2/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0" lang="en-US" altLang="he-IL" sz="24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Strengthening the result for using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altLang="he-IL" sz="2400" baseline="-25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as a solver for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altLang="he-IL" sz="2400" baseline="-25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endParaRPr lang="en-US" altLang="he-IL" sz="2400" baseline="-25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0112" y="3931915"/>
            <a:ext cx="3282965" cy="435291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832" y="3432034"/>
            <a:ext cx="3531232" cy="33813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2150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New Material?</a:t>
            </a:r>
            <a:endParaRPr lang="en-US" dirty="0"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7200" y="1772816"/>
            <a:ext cx="3192247" cy="31720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And after few more years, we got to this follow-up work by </a:t>
            </a:r>
            <a:r>
              <a:rPr kumimoji="0" lang="en-US" altLang="he-IL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Candes</a:t>
            </a:r>
            <a:r>
              <a:rPr kumimoji="0" lang="en-US" altLang="he-IL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Romberg and </a:t>
            </a:r>
            <a:r>
              <a:rPr kumimoji="0" lang="en-US" altLang="he-IL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Tao</a:t>
            </a:r>
            <a:r>
              <a:rPr kumimoji="0" lang="en-US" altLang="he-IL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alt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which generalized the uncertainty rule </a:t>
            </a:r>
            <a:br>
              <a:rPr lang="en-US" alt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to a probabilistic language, and introduced the concept of Compressed-Sensing</a:t>
            </a:r>
          </a:p>
          <a:p>
            <a:pPr marR="0" lvl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US" altLang="he-IL" sz="2000" b="0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R="0" lvl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he-IL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[see Eq. (1.10) &amp; (1.11)]</a:t>
            </a:r>
            <a:endParaRPr kumimoji="0" lang="en-US" altLang="he-IL" sz="20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9447" y="1484784"/>
            <a:ext cx="5391427" cy="73155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0508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827584" y="2132856"/>
            <a:ext cx="7488832" cy="1296144"/>
          </a:xfrm>
          <a:prstGeom prst="roundRect">
            <a:avLst>
              <a:gd name="adj" fmla="val 7942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New Material?</a:t>
            </a:r>
            <a:endParaRPr lang="en-US" dirty="0"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7200" y="1700808"/>
            <a:ext cx="7859216" cy="4403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What's in it?</a:t>
            </a:r>
            <a:endParaRPr lang="en-US" altLang="he-IL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Generalizing the uncertainty rule for [</a:t>
            </a:r>
            <a:r>
              <a:rPr kumimoji="0" lang="en-US" altLang="he-IL" sz="24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I,F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] to a probabilistic language: With high probability we get  </a:t>
            </a:r>
            <a:b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he-IL" sz="2400" dirty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+ </a:t>
            </a:r>
            <a:r>
              <a:rPr lang="en-US" altLang="he-IL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altLang="he-IL" sz="2400" dirty="0">
                <a:latin typeface="Calibri" panose="020F0502020204030204" pitchFamily="34" charset="0"/>
                <a:cs typeface="Calibri" panose="020F0502020204030204" pitchFamily="34" charset="0"/>
              </a:rPr>
              <a:t> ≥ 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c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</a:t>
            </a:r>
            <a:r>
              <a:rPr lang="en-US" altLang="he-IL" sz="2400" dirty="0" err="1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logN</a:t>
            </a: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   </a:t>
            </a:r>
            <a:r>
              <a:rPr lang="en-US" altLang="he-IL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[instead of </a:t>
            </a:r>
            <a:r>
              <a:rPr lang="en-US" altLang="he-IL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altLang="he-IL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he-IL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+ </a:t>
            </a:r>
            <a:r>
              <a:rPr lang="en-US" altLang="he-IL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baseline="-25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altLang="he-IL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≥ </a:t>
            </a:r>
            <a:r>
              <a:rPr lang="en-US" altLang="he-IL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Symbol"/>
              </a:rPr>
              <a:t>2</a:t>
            </a:r>
            <a:r>
              <a:rPr lang="en-US" altLang="he-IL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he-IL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]</a:t>
            </a:r>
            <a:endParaRPr lang="en-US" altLang="he-IL" sz="24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he-IL" sz="12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main contribution of this paper is proving that there is a practical ability of recovering a </a:t>
            </a:r>
            <a:b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sparse signal from partial Fourier </a:t>
            </a:r>
            <a:b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measurements (CS) – the paper sets </a:t>
            </a:r>
            <a:b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clear conditions for this to be true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A generalization of the above to </a:t>
            </a:r>
            <a:b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he-IL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piece-wise constant signals</a:t>
            </a:r>
            <a:endParaRPr lang="en-US" altLang="he-IL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096" y="3909070"/>
            <a:ext cx="3604778" cy="48912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1442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Meeting Plan</a:t>
            </a:r>
            <a:endParaRPr lang="en-US" dirty="0"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75656" y="1916832"/>
            <a:ext cx="6742112" cy="403187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2800" dirty="0"/>
              <a:t>Quick review of the material covered</a:t>
            </a:r>
            <a:endParaRPr lang="en-US" sz="1600" dirty="0"/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800" dirty="0"/>
              <a:t>Addressing issues raised by other learners</a:t>
            </a:r>
            <a:endParaRPr lang="en-US" sz="1600" dirty="0"/>
          </a:p>
          <a:p>
            <a:pPr marL="285750" lvl="0" indent="-285750">
              <a:buFont typeface="Wingdings" panose="05000000000000000000" pitchFamily="2" charset="2"/>
              <a:buChar char="§"/>
            </a:pPr>
            <a:endParaRPr lang="en-US" sz="2800" dirty="0" smtClean="0"/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2800" dirty="0" smtClean="0"/>
              <a:t>Answering </a:t>
            </a:r>
            <a:r>
              <a:rPr lang="en-US" sz="2800" dirty="0"/>
              <a:t>questions from the students and getting their feedback</a:t>
            </a:r>
            <a:endParaRPr lang="en-US" sz="1600" dirty="0"/>
          </a:p>
          <a:p>
            <a:endParaRPr lang="en-US" sz="2000" dirty="0"/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2800" dirty="0" smtClean="0"/>
              <a:t>Discussing </a:t>
            </a:r>
            <a:r>
              <a:rPr lang="en-US" sz="2800" dirty="0"/>
              <a:t>a new material </a:t>
            </a:r>
            <a:endParaRPr lang="en-US" sz="1600" dirty="0"/>
          </a:p>
          <a:p>
            <a:endParaRPr lang="en-US" sz="2000" dirty="0"/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2800" dirty="0"/>
              <a:t>Administrative </a:t>
            </a:r>
            <a:r>
              <a:rPr lang="en-US" sz="2800" dirty="0" smtClean="0"/>
              <a:t>issues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6517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Administrative Issues</a:t>
            </a:r>
            <a:endParaRPr lang="en-US" dirty="0">
              <a:cs typeface="+mn-c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563888" y="2132856"/>
            <a:ext cx="2350631" cy="3364426"/>
            <a:chOff x="3433277" y="1521505"/>
            <a:chExt cx="2350631" cy="3364426"/>
          </a:xfrm>
        </p:grpSpPr>
        <p:pic>
          <p:nvPicPr>
            <p:cNvPr id="6" name="Picture 10" descr="D:\User Documents\Ron\Desktop\normal_Question_Mark_Guy_1.p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84"/>
            <a:stretch/>
          </p:blipFill>
          <p:spPr bwMode="auto">
            <a:xfrm>
              <a:off x="3433277" y="1676400"/>
              <a:ext cx="2277447" cy="3209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/>
            <p:cNvSpPr/>
            <p:nvPr/>
          </p:nvSpPr>
          <p:spPr bwMode="auto">
            <a:xfrm rot="1043111">
              <a:off x="4793308" y="1521505"/>
              <a:ext cx="990600" cy="48954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rtl="1"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black"/>
                </a:solidFill>
                <a:latin typeface="Calibri" panose="020F050202020403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065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7384"/>
            <a:ext cx="9144000" cy="6885384"/>
          </a:xfrm>
          <a:prstGeom prst="rect">
            <a:avLst/>
          </a:prstGeom>
          <a:blipFill dpi="0" rotWithShape="1">
            <a:blip r:embed="rId2">
              <a:alphaModFix amt="21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2000"/>
                      </a14:imgEffect>
                    </a14:imgLayer>
                  </a14:imgProps>
                </a:ext>
              </a:extLst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124744"/>
            <a:ext cx="6488487" cy="4435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76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Overview of the Material</a:t>
            </a:r>
            <a:endParaRPr lang="en-US" dirty="0"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0067" y="1556792"/>
            <a:ext cx="7568317" cy="489364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Theoretical Analysis of the Two-Ortho </a:t>
            </a:r>
            <a:r>
              <a:rPr lang="en-US" sz="2400" dirty="0" smtClean="0"/>
              <a:t>Case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The Two-Ortho </a:t>
            </a:r>
            <a:r>
              <a:rPr lang="en-US" sz="2000" dirty="0" smtClean="0"/>
              <a:t>Case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An Uncertainty </a:t>
            </a:r>
            <a:r>
              <a:rPr lang="en-US" sz="2000" dirty="0" smtClean="0"/>
              <a:t>Principle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From Uncertainty to </a:t>
            </a:r>
            <a:r>
              <a:rPr lang="en-US" sz="2000" dirty="0" smtClean="0"/>
              <a:t>Uniqueness</a:t>
            </a:r>
            <a:endParaRPr lang="en-US" sz="1600" dirty="0"/>
          </a:p>
          <a:p>
            <a:endParaRPr lang="en-US" sz="24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 smtClean="0"/>
              <a:t>Theoretical </a:t>
            </a:r>
            <a:r>
              <a:rPr lang="en-US" sz="2400" dirty="0"/>
              <a:t>Analysis of the General Case</a:t>
            </a:r>
            <a:r>
              <a:rPr lang="en-US" sz="2400" dirty="0" smtClean="0"/>
              <a:t> </a:t>
            </a:r>
            <a:endParaRPr lang="en-US" dirty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/>
              <a:t>Introducing the Spark </a:t>
            </a:r>
            <a:endParaRPr lang="en-US" sz="2000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 smtClean="0"/>
              <a:t>Uniqueness </a:t>
            </a:r>
            <a:r>
              <a:rPr lang="en-US" sz="2000" dirty="0"/>
              <a:t>for the General Case via the Spark </a:t>
            </a:r>
            <a:endParaRPr lang="en-US" sz="2000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 smtClean="0"/>
              <a:t>Uniqueness </a:t>
            </a:r>
            <a:r>
              <a:rPr lang="en-US" sz="2000" dirty="0"/>
              <a:t>via the Mutual-Coherence </a:t>
            </a:r>
            <a:endParaRPr lang="en-US" sz="2000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 smtClean="0"/>
              <a:t>Spark-Coherence </a:t>
            </a:r>
            <a:r>
              <a:rPr lang="en-US" sz="2000" dirty="0"/>
              <a:t>Relation: A Proof </a:t>
            </a:r>
            <a:endParaRPr lang="en-US" sz="2000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 smtClean="0"/>
              <a:t>Uniqueness </a:t>
            </a:r>
            <a:r>
              <a:rPr lang="en-US" sz="2000" dirty="0"/>
              <a:t>via the Babel-Function </a:t>
            </a:r>
            <a:endParaRPr lang="en-US" sz="2000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 smtClean="0"/>
              <a:t>Upper-Bounding </a:t>
            </a:r>
            <a:r>
              <a:rPr lang="en-US" sz="2000" dirty="0"/>
              <a:t>the Spark </a:t>
            </a:r>
            <a:endParaRPr lang="en-US" sz="2000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 smtClean="0"/>
              <a:t>Demo </a:t>
            </a:r>
            <a:r>
              <a:rPr lang="en-US" sz="2000" dirty="0"/>
              <a:t>- Upper Bounding the Spark </a:t>
            </a:r>
            <a:endParaRPr lang="en-US" sz="2000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 smtClean="0"/>
              <a:t>Constructing </a:t>
            </a:r>
            <a:r>
              <a:rPr lang="en-US" sz="2000" dirty="0" err="1"/>
              <a:t>Grassmanian</a:t>
            </a:r>
            <a:r>
              <a:rPr lang="en-US" sz="2000" dirty="0"/>
              <a:t> Matrices </a:t>
            </a:r>
            <a:endParaRPr lang="en-US" sz="2000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2000" dirty="0" smtClean="0"/>
              <a:t>Demo </a:t>
            </a:r>
            <a:r>
              <a:rPr lang="en-US" sz="2000" dirty="0"/>
              <a:t>- Constructing </a:t>
            </a:r>
            <a:r>
              <a:rPr lang="en-US" sz="2000" dirty="0" err="1"/>
              <a:t>Grassmanian</a:t>
            </a:r>
            <a:r>
              <a:rPr lang="en-US" sz="2000" dirty="0"/>
              <a:t> Matrices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1819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Issues Raised by Other Learners</a:t>
            </a:r>
            <a:endParaRPr lang="en-US" dirty="0">
              <a:cs typeface="+mn-cs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971600" y="2477627"/>
            <a:ext cx="7632848" cy="2679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the mutual-coherence of a unitary matrix</a:t>
            </a:r>
            <a:r>
              <a:rPr lang="en-US" altLang="he-IL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  <a:endParaRPr kumimoji="0" lang="en-US" altLang="he-IL" sz="24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US" altLang="he-IL" sz="24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the Spark of the [</a:t>
            </a:r>
            <a:r>
              <a:rPr kumimoji="0" lang="en-US" altLang="he-IL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kumimoji="0" lang="en-US" altLang="he-IL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kumimoji="0" lang="en-US" altLang="he-IL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kumimoji="0" lang="en-US" altLang="he-IL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 (two-</a:t>
            </a:r>
            <a:r>
              <a:rPr kumimoji="0" lang="en-US" altLang="he-IL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ortho</a:t>
            </a:r>
            <a:r>
              <a:rPr kumimoji="0" lang="en-US" altLang="he-IL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matrix?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US" altLang="he-IL" sz="24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the mutual-coherence of [</a:t>
            </a:r>
            <a:r>
              <a:rPr kumimoji="0" lang="en-US" altLang="he-IL" sz="2400" b="1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kumimoji="0" lang="en-US" altLang="he-IL" sz="2400" b="1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], where </a:t>
            </a:r>
            <a:r>
              <a:rPr kumimoji="0" lang="en-US" altLang="he-IL" sz="2400" b="1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an orthogonal wavelet (say </a:t>
            </a:r>
            <a:r>
              <a:rPr kumimoji="0" lang="en-US" altLang="he-IL" sz="2400" b="0" i="0" u="none" strike="noStrike" cap="none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Haar</a:t>
            </a: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)?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lang="en-US" altLang="he-IL" sz="2400" baseline="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499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Issues Raised by Other Learners</a:t>
            </a:r>
            <a:endParaRPr lang="en-US" dirty="0">
              <a:cs typeface="+mn-cs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313184" y="1844824"/>
            <a:ext cx="8147248" cy="3079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sz="24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Proof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the uncertainty law #1 (slide </a:t>
            </a:r>
            <a:r>
              <a:rPr lang="en-US" sz="24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18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section </a:t>
            </a:r>
            <a:r>
              <a:rPr lang="en-US" sz="24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endParaRPr lang="en-US" sz="1000" dirty="0" smtClea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 could 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 understand </a:t>
            </a: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application of the </a:t>
            </a: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Cauchy-Schwarz 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inequality </a:t>
            </a: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proof the uncertainty </a:t>
            </a: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law 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#1 (slide 19 of </a:t>
            </a: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section 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2). Who are the </a:t>
            </a: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vectors 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 and y in </a:t>
            </a: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case ?</a:t>
            </a:r>
            <a:endParaRPr lang="en-US" altLang="he-IL" sz="20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3284" y="2348880"/>
            <a:ext cx="5751204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794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Issues Raised by Other Learners</a:t>
            </a:r>
            <a:endParaRPr lang="en-US" dirty="0">
              <a:cs typeface="+mn-cs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539552" y="1556792"/>
            <a:ext cx="7632848" cy="832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761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he-IL" sz="24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proof about the connection between the Spark and the mutual coherence – Let’s go through it again </a:t>
            </a:r>
            <a:endParaRPr kumimoji="0" lang="en-US" altLang="he-IL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510" t="7985" r="1856" b="4175"/>
          <a:stretch/>
        </p:blipFill>
        <p:spPr>
          <a:xfrm>
            <a:off x="453902" y="3140968"/>
            <a:ext cx="6912851" cy="118814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880" y="2650235"/>
            <a:ext cx="5400600" cy="400229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88143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Issues Raised by Other Learners</a:t>
            </a:r>
            <a:endParaRPr lang="en-US" dirty="0"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1484784"/>
            <a:ext cx="7614041" cy="504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1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Issues Raised by Other Learners</a:t>
            </a:r>
            <a:endParaRPr lang="en-US" dirty="0"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69" y="1484784"/>
            <a:ext cx="8020462" cy="511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43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+mn-cs"/>
              </a:rPr>
              <a:t>Your Questions and Feedback</a:t>
            </a:r>
            <a:endParaRPr lang="en-US" dirty="0"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563888" y="2132856"/>
            <a:ext cx="2350631" cy="3364426"/>
            <a:chOff x="3433277" y="1521505"/>
            <a:chExt cx="2350631" cy="3364426"/>
          </a:xfrm>
        </p:grpSpPr>
        <p:pic>
          <p:nvPicPr>
            <p:cNvPr id="9" name="Picture 10" descr="D:\User Documents\Ron\Desktop\normal_Question_Mark_Guy_1.p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84"/>
            <a:stretch/>
          </p:blipFill>
          <p:spPr bwMode="auto">
            <a:xfrm>
              <a:off x="3433277" y="1676400"/>
              <a:ext cx="2277447" cy="3209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9"/>
            <p:cNvSpPr/>
            <p:nvPr/>
          </p:nvSpPr>
          <p:spPr bwMode="auto">
            <a:xfrm rot="1043111">
              <a:off x="4793308" y="1521505"/>
              <a:ext cx="990600" cy="48954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rtl="1"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black"/>
                </a:solidFill>
                <a:latin typeface="Calibri" panose="020F050202020403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9374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1537</TotalTime>
  <Words>550</Words>
  <Application>Microsoft Office PowerPoint</Application>
  <PresentationFormat>On-screen Show (4:3)</PresentationFormat>
  <Paragraphs>96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Yaniv Romano</dc:creator>
  <cp:lastModifiedBy>elad</cp:lastModifiedBy>
  <cp:revision>71</cp:revision>
  <dcterms:created xsi:type="dcterms:W3CDTF">2017-10-24T11:26:27Z</dcterms:created>
  <dcterms:modified xsi:type="dcterms:W3CDTF">2018-11-08T09:51:53Z</dcterms:modified>
</cp:coreProperties>
</file>

<file path=docProps/thumbnail.jpeg>
</file>